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3" r:id="rId7"/>
    <p:sldId id="264" r:id="rId8"/>
    <p:sldId id="265" r:id="rId9"/>
    <p:sldId id="266" r:id="rId10"/>
    <p:sldId id="267"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E101F7-08D5-49B8-9A32-8C0DE2D09B64}"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0AEC3-2138-4C60-9365-06760CAE5D4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E101F7-08D5-49B8-9A32-8C0DE2D09B64}"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0AEC3-2138-4C60-9365-06760CAE5D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E101F7-08D5-49B8-9A32-8C0DE2D09B64}"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0AEC3-2138-4C60-9365-06760CAE5D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E101F7-08D5-49B8-9A32-8C0DE2D09B64}"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0AEC3-2138-4C60-9365-06760CAE5D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E101F7-08D5-49B8-9A32-8C0DE2D09B64}"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0AEC3-2138-4C60-9365-06760CAE5D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E101F7-08D5-49B8-9A32-8C0DE2D09B64}"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0AEC3-2138-4C60-9365-06760CAE5D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E101F7-08D5-49B8-9A32-8C0DE2D09B64}" type="datetimeFigureOut">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0AEC3-2138-4C60-9365-06760CAE5D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E101F7-08D5-49B8-9A32-8C0DE2D09B64}" type="datetimeFigureOut">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0AEC3-2138-4C60-9365-06760CAE5D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101F7-08D5-49B8-9A32-8C0DE2D09B64}" type="datetimeFigureOut">
              <a:rPr lang="en-US" smtClean="0"/>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E0AEC3-2138-4C60-9365-06760CAE5D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E101F7-08D5-49B8-9A32-8C0DE2D09B64}"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0AEC3-2138-4C60-9365-06760CAE5D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E101F7-08D5-49B8-9A32-8C0DE2D09B64}"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0AEC3-2138-4C60-9365-06760CAE5D4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E101F7-08D5-49B8-9A32-8C0DE2D09B64}" type="datetimeFigureOut">
              <a:rPr lang="en-US" smtClean="0"/>
              <a:t>11/23/2020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E0AEC3-2138-4C60-9365-06760CAE5D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400" b="1" dirty="0" smtClean="0">
                <a:latin typeface="Bookman Old Style" pitchFamily="18" charset="0"/>
              </a:rPr>
              <a:t>Areas of </a:t>
            </a:r>
            <a:r>
              <a:rPr lang="en-US" sz="5400" b="1" dirty="0" smtClean="0">
                <a:latin typeface="Bookman Old Style" pitchFamily="18" charset="0"/>
              </a:rPr>
              <a:t> Editing &amp; Process</a:t>
            </a:r>
            <a:endParaRPr lang="en-US" sz="5400" b="1" dirty="0">
              <a:latin typeface="Bookman Old Style" pitchFamily="18" charset="0"/>
            </a:endParaRPr>
          </a:p>
        </p:txBody>
      </p:sp>
      <p:sp>
        <p:nvSpPr>
          <p:cNvPr id="3" name="Subtitle 2"/>
          <p:cNvSpPr>
            <a:spLocks noGrp="1"/>
          </p:cNvSpPr>
          <p:nvPr>
            <p:ph type="subTitle" idx="1"/>
          </p:nvPr>
        </p:nvSpPr>
        <p:spPr/>
        <p:txBody>
          <a:bodyPr/>
          <a:lstStyle/>
          <a:p>
            <a:pPr>
              <a:spcBef>
                <a:spcPts val="0"/>
              </a:spcBef>
            </a:pPr>
            <a:r>
              <a:rPr lang="en-US" b="1" dirty="0" err="1" smtClean="0">
                <a:solidFill>
                  <a:schemeClr val="tx1"/>
                </a:solidFill>
                <a:latin typeface="Bookman Old Style" pitchFamily="18" charset="0"/>
                <a:cs typeface="Times New Roman" pitchFamily="18" charset="0"/>
              </a:rPr>
              <a:t>Ganesh</a:t>
            </a:r>
            <a:r>
              <a:rPr lang="en-US" b="1" dirty="0" smtClean="0">
                <a:solidFill>
                  <a:schemeClr val="tx1"/>
                </a:solidFill>
                <a:latin typeface="Bookman Old Style" pitchFamily="18" charset="0"/>
                <a:cs typeface="Times New Roman" pitchFamily="18" charset="0"/>
              </a:rPr>
              <a:t> Kumar </a:t>
            </a:r>
            <a:r>
              <a:rPr lang="en-US" b="1" dirty="0" err="1" smtClean="0">
                <a:solidFill>
                  <a:schemeClr val="tx1"/>
                </a:solidFill>
                <a:latin typeface="Bookman Old Style" pitchFamily="18" charset="0"/>
                <a:cs typeface="Times New Roman" pitchFamily="18" charset="0"/>
              </a:rPr>
              <a:t>Ranjan</a:t>
            </a:r>
            <a:endParaRPr lang="en-US" b="1" dirty="0" smtClean="0">
              <a:solidFill>
                <a:schemeClr val="tx1"/>
              </a:solidFill>
              <a:latin typeface="Bookman Old Style" pitchFamily="18" charset="0"/>
              <a:cs typeface="Times New Roman" pitchFamily="18" charset="0"/>
            </a:endParaRPr>
          </a:p>
          <a:p>
            <a:pPr>
              <a:spcBef>
                <a:spcPts val="0"/>
              </a:spcBef>
            </a:pPr>
            <a:r>
              <a:rPr lang="en-US" b="1" dirty="0" smtClean="0">
                <a:solidFill>
                  <a:schemeClr val="tx1"/>
                </a:solidFill>
                <a:latin typeface="Bookman Old Style" pitchFamily="18" charset="0"/>
                <a:cs typeface="Times New Roman" pitchFamily="18" charset="0"/>
              </a:rPr>
              <a:t>Faculty, MJMC, MMHAPU, Patna</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467600" cy="4524315"/>
          </a:xfrm>
          <a:prstGeom prst="rect">
            <a:avLst/>
          </a:prstGeom>
          <a:noFill/>
        </p:spPr>
        <p:txBody>
          <a:bodyPr wrap="square" rtlCol="0">
            <a:spAutoFit/>
          </a:bodyPr>
          <a:lstStyle/>
          <a:p>
            <a:r>
              <a:rPr lang="en-US" b="1" dirty="0" smtClean="0">
                <a:latin typeface="Bookman Old Style" pitchFamily="18" charset="0"/>
              </a:rPr>
              <a:t>Edit actively</a:t>
            </a:r>
            <a:endParaRPr lang="en-US" dirty="0" smtClean="0">
              <a:latin typeface="Bookman Old Style" pitchFamily="18" charset="0"/>
            </a:endParaRPr>
          </a:p>
          <a:p>
            <a:r>
              <a:rPr lang="en-US" b="1" dirty="0" smtClean="0">
                <a:latin typeface="Bookman Old Style" pitchFamily="18" charset="0"/>
              </a:rPr>
              <a:t> </a:t>
            </a:r>
            <a:endParaRPr lang="en-US" dirty="0" smtClean="0">
              <a:latin typeface="Bookman Old Style" pitchFamily="18" charset="0"/>
            </a:endParaRPr>
          </a:p>
          <a:p>
            <a:r>
              <a:rPr lang="en-US" dirty="0" smtClean="0">
                <a:latin typeface="Bookman Old Style" pitchFamily="18" charset="0"/>
              </a:rPr>
              <a:t>With a pencil in hand, go over your draft carefully. Actually touch each word with your pencil. Look especially at word endings. Have you dropped any  endings? Does each pronoun have a clear antecedent?</a:t>
            </a:r>
          </a:p>
          <a:p>
            <a:r>
              <a:rPr lang="en-US" dirty="0" smtClean="0">
                <a:latin typeface="Bookman Old Style" pitchFamily="18" charset="0"/>
              </a:rPr>
              <a:t> </a:t>
            </a:r>
          </a:p>
          <a:p>
            <a:r>
              <a:rPr lang="en-US" b="1" dirty="0" smtClean="0">
                <a:latin typeface="Bookman Old Style" pitchFamily="18" charset="0"/>
              </a:rPr>
              <a:t>If possible, edit with a partner</a:t>
            </a:r>
            <a:endParaRPr lang="en-US" dirty="0" smtClean="0">
              <a:latin typeface="Bookman Old Style" pitchFamily="18" charset="0"/>
            </a:endParaRPr>
          </a:p>
          <a:p>
            <a:r>
              <a:rPr lang="en-US" b="1" dirty="0" smtClean="0">
                <a:latin typeface="Bookman Old Style" pitchFamily="18" charset="0"/>
              </a:rPr>
              <a:t> </a:t>
            </a:r>
            <a:endParaRPr lang="en-US" dirty="0" smtClean="0">
              <a:latin typeface="Bookman Old Style" pitchFamily="18" charset="0"/>
            </a:endParaRPr>
          </a:p>
          <a:p>
            <a:r>
              <a:rPr lang="en-US" dirty="0" smtClean="0">
                <a:latin typeface="Bookman Old Style" pitchFamily="18" charset="0"/>
              </a:rPr>
              <a:t>Read your draft slowly aloud while your partner, pencil in hand, reads another copy of the draft. Have your partner stop you whenever there might be a problem. Discuss each questionable punctuation mark or word choice. All this may seem tedious at first, but it pays big dividends. A clean, well-edited final draft makes a good impression. It shows that you care about your writing, and when readers sense this care, they'll care, too.</a:t>
            </a:r>
            <a:endParaRPr lang="en-US" dirty="0">
              <a:latin typeface="Bookman Old Styl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533400"/>
            <a:ext cx="7543800" cy="5262979"/>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latin typeface="Bookman Old Style" pitchFamily="18" charset="0"/>
              </a:rPr>
              <a:t>Areas of Editing</a:t>
            </a:r>
            <a:endParaRPr lang="en-US" sz="2800" dirty="0">
              <a:effectLst>
                <a:outerShdw blurRad="38100" dist="38100" dir="2700000" algn="tl">
                  <a:srgbClr val="000000">
                    <a:alpha val="43137"/>
                  </a:srgbClr>
                </a:outerShdw>
              </a:effectLst>
              <a:latin typeface="Bookman Old Style" pitchFamily="18" charset="0"/>
            </a:endParaRPr>
          </a:p>
          <a:p>
            <a:r>
              <a:rPr lang="en-US" sz="2200" dirty="0">
                <a:latin typeface="Bookman Old Style" pitchFamily="18" charset="0"/>
              </a:rPr>
              <a:t>The editor checks for the following aspects in a document:</a:t>
            </a:r>
          </a:p>
          <a:p>
            <a:r>
              <a:rPr lang="en-US" sz="2200" dirty="0">
                <a:latin typeface="Bookman Old Style" pitchFamily="18" charset="0"/>
              </a:rPr>
              <a:t> </a:t>
            </a:r>
          </a:p>
          <a:p>
            <a:r>
              <a:rPr lang="en-US" sz="2200" b="1" u="sng" dirty="0">
                <a:latin typeface="Bookman Old Style" pitchFamily="18" charset="0"/>
              </a:rPr>
              <a:t>Spelling and Grammar:</a:t>
            </a:r>
            <a:endParaRPr lang="en-US" sz="2200" dirty="0">
              <a:latin typeface="Bookman Old Style" pitchFamily="18" charset="0"/>
            </a:endParaRPr>
          </a:p>
          <a:p>
            <a:r>
              <a:rPr lang="en-US" sz="2200" dirty="0">
                <a:latin typeface="Bookman Old Style" pitchFamily="18" charset="0"/>
              </a:rPr>
              <a:t>To check if all the words used in the document are spelled correctly and all sentences are grammatically correct.</a:t>
            </a:r>
          </a:p>
          <a:p>
            <a:r>
              <a:rPr lang="en-US" sz="2200" dirty="0">
                <a:latin typeface="Bookman Old Style" pitchFamily="18" charset="0"/>
              </a:rPr>
              <a:t> </a:t>
            </a:r>
          </a:p>
          <a:p>
            <a:r>
              <a:rPr lang="en-US" sz="2200" b="1" u="sng" dirty="0">
                <a:latin typeface="Bookman Old Style" pitchFamily="18" charset="0"/>
              </a:rPr>
              <a:t>Usage of Words:</a:t>
            </a:r>
            <a:endParaRPr lang="en-US" sz="2200" dirty="0">
              <a:latin typeface="Bookman Old Style" pitchFamily="18" charset="0"/>
            </a:endParaRPr>
          </a:p>
          <a:p>
            <a:r>
              <a:rPr lang="en-US" sz="2200" dirty="0">
                <a:latin typeface="Bookman Old Style" pitchFamily="18" charset="0"/>
              </a:rPr>
              <a:t>To check for consistent usage of words in the entire document; for example, if the word end-user is</a:t>
            </a:r>
          </a:p>
          <a:p>
            <a:r>
              <a:rPr lang="en-US" sz="2200" dirty="0">
                <a:latin typeface="Bookman Old Style" pitchFamily="18" charset="0"/>
              </a:rPr>
              <a:t>specified in the document, then the word end-user must be used hyphenated all through the document</a:t>
            </a:r>
          </a:p>
          <a:p>
            <a:r>
              <a:rPr lang="en-US" sz="2200" dirty="0">
                <a:latin typeface="Bookman Old Style" pitchFamily="18" charset="0"/>
              </a:rPr>
              <a:t>maintaining uniformity</a:t>
            </a:r>
            <a:r>
              <a:rPr lang="en-US" sz="2200" dirty="0" smtClean="0">
                <a:latin typeface="Bookman Old Style" pitchFamily="18" charset="0"/>
              </a:rPr>
              <a:t>.</a:t>
            </a:r>
            <a:endParaRPr lang="en-US" sz="2200" dirty="0">
              <a:latin typeface="Bookman Old Styl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81000"/>
            <a:ext cx="7239000" cy="369332"/>
          </a:xfrm>
          <a:prstGeom prst="rect">
            <a:avLst/>
          </a:prstGeom>
          <a:noFill/>
        </p:spPr>
        <p:txBody>
          <a:bodyPr wrap="square" rtlCol="0">
            <a:spAutoFit/>
          </a:bodyPr>
          <a:lstStyle/>
          <a:p>
            <a:endParaRPr lang="en-US" dirty="0"/>
          </a:p>
        </p:txBody>
      </p:sp>
      <p:sp>
        <p:nvSpPr>
          <p:cNvPr id="3" name="TextBox 2"/>
          <p:cNvSpPr txBox="1"/>
          <p:nvPr/>
        </p:nvSpPr>
        <p:spPr>
          <a:xfrm>
            <a:off x="990600" y="762000"/>
            <a:ext cx="7162800" cy="4493538"/>
          </a:xfrm>
          <a:prstGeom prst="rect">
            <a:avLst/>
          </a:prstGeom>
          <a:noFill/>
        </p:spPr>
        <p:txBody>
          <a:bodyPr wrap="square" rtlCol="0">
            <a:spAutoFit/>
          </a:bodyPr>
          <a:lstStyle/>
          <a:p>
            <a:r>
              <a:rPr lang="en-US" sz="2200" b="1" u="sng" dirty="0" smtClean="0">
                <a:latin typeface="Bookman Old Style" pitchFamily="18" charset="0"/>
              </a:rPr>
              <a:t>Document Style:</a:t>
            </a:r>
            <a:endParaRPr lang="en-US" sz="2200" dirty="0" smtClean="0">
              <a:latin typeface="Bookman Old Style" pitchFamily="18" charset="0"/>
            </a:endParaRPr>
          </a:p>
          <a:p>
            <a:r>
              <a:rPr lang="en-US" sz="2200" dirty="0" smtClean="0">
                <a:latin typeface="Bookman Old Style" pitchFamily="18" charset="0"/>
              </a:rPr>
              <a:t>To check the tone and the tense used in the document and also to check whether the template style is according to the document requirements. The tone should never be demanding and might be formal or informal depending upon the target audience and consistent tense usage is also critical. Throughout the document, the author needs to stick to a single tense.</a:t>
            </a:r>
          </a:p>
          <a:p>
            <a:r>
              <a:rPr lang="en-US" sz="2200" dirty="0" smtClean="0">
                <a:latin typeface="Bookman Old Style" pitchFamily="18" charset="0"/>
              </a:rPr>
              <a:t> </a:t>
            </a:r>
          </a:p>
          <a:p>
            <a:r>
              <a:rPr lang="en-US" sz="2200" b="1" u="sng" dirty="0" smtClean="0">
                <a:latin typeface="Bookman Old Style" pitchFamily="18" charset="0"/>
              </a:rPr>
              <a:t>Coherence:</a:t>
            </a:r>
            <a:endParaRPr lang="en-US" sz="2200" dirty="0" smtClean="0">
              <a:latin typeface="Bookman Old Style" pitchFamily="18" charset="0"/>
            </a:endParaRPr>
          </a:p>
          <a:p>
            <a:r>
              <a:rPr lang="en-US" sz="2200" dirty="0" smtClean="0">
                <a:latin typeface="Bookman Old Style" pitchFamily="18" charset="0"/>
              </a:rPr>
              <a:t>To ensure that there are no gaps in information flow between consecutive statements.</a:t>
            </a:r>
            <a:endParaRPr lang="en-US" sz="2200" dirty="0">
              <a:latin typeface="Bookman Old Styl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990600"/>
            <a:ext cx="7239000" cy="4493538"/>
          </a:xfrm>
          <a:prstGeom prst="rect">
            <a:avLst/>
          </a:prstGeom>
          <a:noFill/>
        </p:spPr>
        <p:txBody>
          <a:bodyPr wrap="square" rtlCol="0">
            <a:spAutoFit/>
          </a:bodyPr>
          <a:lstStyle/>
          <a:p>
            <a:r>
              <a:rPr lang="en-US" sz="2200" b="1" u="sng" dirty="0" smtClean="0">
                <a:latin typeface="Bookman Old Style" pitchFamily="18" charset="0"/>
              </a:rPr>
              <a:t>Technical accuracy:</a:t>
            </a:r>
            <a:endParaRPr lang="en-US" sz="2200" dirty="0" smtClean="0">
              <a:latin typeface="Bookman Old Style" pitchFamily="18" charset="0"/>
            </a:endParaRPr>
          </a:p>
          <a:p>
            <a:r>
              <a:rPr lang="en-US" sz="2200" dirty="0" smtClean="0">
                <a:latin typeface="Bookman Old Style" pitchFamily="18" charset="0"/>
              </a:rPr>
              <a:t>To ensure that all the information provided in the document is technically accurate.</a:t>
            </a:r>
          </a:p>
          <a:p>
            <a:r>
              <a:rPr lang="en-US" sz="2200" dirty="0" smtClean="0">
                <a:latin typeface="Bookman Old Style" pitchFamily="18" charset="0"/>
              </a:rPr>
              <a:t> </a:t>
            </a:r>
          </a:p>
          <a:p>
            <a:r>
              <a:rPr lang="en-US" sz="2200" b="1" u="sng" dirty="0" smtClean="0">
                <a:latin typeface="Bookman Old Style" pitchFamily="18" charset="0"/>
              </a:rPr>
              <a:t>Completeness:</a:t>
            </a:r>
            <a:endParaRPr lang="en-US" sz="2200" dirty="0" smtClean="0">
              <a:latin typeface="Bookman Old Style" pitchFamily="18" charset="0"/>
            </a:endParaRPr>
          </a:p>
          <a:p>
            <a:r>
              <a:rPr lang="en-US" sz="2200" dirty="0" smtClean="0">
                <a:latin typeface="Bookman Old Style" pitchFamily="18" charset="0"/>
              </a:rPr>
              <a:t>To check whether the document is complete according to the scope defined and the content presented.</a:t>
            </a:r>
          </a:p>
          <a:p>
            <a:r>
              <a:rPr lang="en-US" sz="2200" dirty="0" smtClean="0">
                <a:latin typeface="Bookman Old Style" pitchFamily="18" charset="0"/>
              </a:rPr>
              <a:t>For a large and complex document, a single editor might not be able to check all the above aspects. In</a:t>
            </a:r>
          </a:p>
          <a:p>
            <a:r>
              <a:rPr lang="en-US" sz="2200" dirty="0" smtClean="0">
                <a:latin typeface="Bookman Old Style" pitchFamily="18" charset="0"/>
              </a:rPr>
              <a:t>such cases, the editing process is categorized and the document is sent to specialist editors to check</a:t>
            </a:r>
          </a:p>
          <a:p>
            <a:r>
              <a:rPr lang="en-US" sz="2200" dirty="0" smtClean="0">
                <a:latin typeface="Bookman Old Style" pitchFamily="18" charset="0"/>
              </a:rPr>
              <a:t>individual aspects in the document.</a:t>
            </a:r>
            <a:endParaRPr lang="en-US" sz="2200" dirty="0">
              <a:latin typeface="Bookman Old Styl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7543800" cy="5262979"/>
          </a:xfrm>
          <a:prstGeom prst="rect">
            <a:avLst/>
          </a:prstGeom>
          <a:noFill/>
        </p:spPr>
        <p:txBody>
          <a:bodyPr wrap="square" rtlCol="0">
            <a:spAutoFit/>
          </a:bodyPr>
          <a:lstStyle/>
          <a:p>
            <a:r>
              <a:rPr lang="en-US" sz="2400" b="1" u="sng" dirty="0">
                <a:latin typeface="Bookman Old Style" pitchFamily="18" charset="0"/>
              </a:rPr>
              <a:t>Different type of Editors</a:t>
            </a:r>
            <a:endParaRPr lang="en-US" sz="2400" dirty="0">
              <a:latin typeface="Bookman Old Style" pitchFamily="18" charset="0"/>
            </a:endParaRPr>
          </a:p>
          <a:p>
            <a:r>
              <a:rPr lang="en-US" sz="2400" b="1" dirty="0">
                <a:latin typeface="Bookman Old Style" pitchFamily="18" charset="0"/>
              </a:rPr>
              <a:t> </a:t>
            </a:r>
            <a:endParaRPr lang="en-US" sz="2400" dirty="0">
              <a:latin typeface="Bookman Old Style" pitchFamily="18" charset="0"/>
            </a:endParaRPr>
          </a:p>
          <a:p>
            <a:r>
              <a:rPr lang="en-US" sz="2400" b="1" dirty="0">
                <a:latin typeface="Bookman Old Style" pitchFamily="18" charset="0"/>
              </a:rPr>
              <a:t>Copy editors:</a:t>
            </a:r>
            <a:endParaRPr lang="en-US" sz="2400" dirty="0">
              <a:latin typeface="Bookman Old Style" pitchFamily="18" charset="0"/>
            </a:endParaRPr>
          </a:p>
          <a:p>
            <a:r>
              <a:rPr lang="en-US" sz="2400" dirty="0">
                <a:latin typeface="Bookman Old Style" pitchFamily="18" charset="0"/>
              </a:rPr>
              <a:t>These editors are indispensable for the process of editing. Once the writer completes the writing process</a:t>
            </a:r>
            <a:r>
              <a:rPr lang="en-US" sz="2400" dirty="0" smtClean="0">
                <a:latin typeface="Bookman Old Style" pitchFamily="18" charset="0"/>
              </a:rPr>
              <a:t>, the </a:t>
            </a:r>
            <a:r>
              <a:rPr lang="en-US" sz="2400" dirty="0">
                <a:latin typeface="Bookman Old Style" pitchFamily="18" charset="0"/>
              </a:rPr>
              <a:t>document is submitted to the copy editors. The copy editor checks the document for grammatical </a:t>
            </a:r>
            <a:r>
              <a:rPr lang="en-US" sz="2400" dirty="0" smtClean="0">
                <a:latin typeface="Bookman Old Style" pitchFamily="18" charset="0"/>
              </a:rPr>
              <a:t>and spelling </a:t>
            </a:r>
            <a:r>
              <a:rPr lang="en-US" sz="2400" dirty="0">
                <a:latin typeface="Bookman Old Style" pitchFamily="18" charset="0"/>
              </a:rPr>
              <a:t>mistakes. These editors also check whether each statement is clear and unambiguous. If not, </a:t>
            </a:r>
            <a:r>
              <a:rPr lang="en-US" sz="2400" dirty="0" smtClean="0">
                <a:latin typeface="Bookman Old Style" pitchFamily="18" charset="0"/>
              </a:rPr>
              <a:t>they may </a:t>
            </a:r>
            <a:r>
              <a:rPr lang="en-US" sz="2400" dirty="0">
                <a:latin typeface="Bookman Old Style" pitchFamily="18" charset="0"/>
              </a:rPr>
              <a:t>rephrase the sentences or suggest alternatives. They also verify if the document format and </a:t>
            </a:r>
            <a:r>
              <a:rPr lang="en-US" sz="2400" dirty="0" smtClean="0">
                <a:latin typeface="Bookman Old Style" pitchFamily="18" charset="0"/>
              </a:rPr>
              <a:t>graphical elements </a:t>
            </a:r>
            <a:r>
              <a:rPr lang="en-US" sz="2400" dirty="0">
                <a:latin typeface="Bookman Old Style" pitchFamily="18" charset="0"/>
              </a:rPr>
              <a:t>such as figures are in accordance with document requirements</a:t>
            </a:r>
            <a:r>
              <a:rPr lang="en-US" sz="2400" dirty="0" smtClean="0">
                <a:latin typeface="Bookman Old Style" pitchFamily="18" charset="0"/>
              </a:rPr>
              <a:t>.</a:t>
            </a:r>
            <a:r>
              <a:rPr lang="en-US" sz="2400" dirty="0">
                <a:latin typeface="Bookman Old Style" pitchFamily="18"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295400"/>
            <a:ext cx="6705600" cy="3416320"/>
          </a:xfrm>
          <a:prstGeom prst="rect">
            <a:avLst/>
          </a:prstGeom>
          <a:noFill/>
        </p:spPr>
        <p:txBody>
          <a:bodyPr wrap="square" rtlCol="0">
            <a:spAutoFit/>
          </a:bodyPr>
          <a:lstStyle/>
          <a:p>
            <a:r>
              <a:rPr lang="en-US" sz="2400" b="1" u="sng" dirty="0" smtClean="0">
                <a:latin typeface="Bookman Old Style" pitchFamily="18" charset="0"/>
              </a:rPr>
              <a:t>Different type of Editors</a:t>
            </a:r>
            <a:endParaRPr lang="en-US" sz="2400" dirty="0" smtClean="0">
              <a:latin typeface="Bookman Old Style" pitchFamily="18" charset="0"/>
            </a:endParaRPr>
          </a:p>
          <a:p>
            <a:endParaRPr lang="en-US" sz="2400" b="1" dirty="0" smtClean="0">
              <a:latin typeface="Bookman Old Style" pitchFamily="18" charset="0"/>
            </a:endParaRPr>
          </a:p>
          <a:p>
            <a:r>
              <a:rPr lang="en-US" sz="2400" b="1" dirty="0" smtClean="0">
                <a:latin typeface="Bookman Old Style" pitchFamily="18" charset="0"/>
              </a:rPr>
              <a:t>Technical editors:</a:t>
            </a:r>
            <a:endParaRPr lang="en-US" sz="2400" dirty="0" smtClean="0">
              <a:latin typeface="Bookman Old Style" pitchFamily="18" charset="0"/>
            </a:endParaRPr>
          </a:p>
          <a:p>
            <a:r>
              <a:rPr lang="en-US" sz="2400" dirty="0" smtClean="0">
                <a:latin typeface="Bookman Old Style" pitchFamily="18" charset="0"/>
              </a:rPr>
              <a:t>These editors check for technical accuracy in the document. They check for ambiguity in technical information or any other technical errors in the document. Therefore, these editors are vital in producing an accurate document.</a:t>
            </a:r>
            <a:endParaRPr lang="en-US" sz="2400" dirty="0">
              <a:latin typeface="Bookman Old Styl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09600"/>
            <a:ext cx="6781800" cy="4154984"/>
          </a:xfrm>
          <a:prstGeom prst="rect">
            <a:avLst/>
          </a:prstGeom>
          <a:noFill/>
        </p:spPr>
        <p:txBody>
          <a:bodyPr wrap="square" rtlCol="0">
            <a:spAutoFit/>
          </a:bodyPr>
          <a:lstStyle/>
          <a:p>
            <a:r>
              <a:rPr lang="en-US" sz="2400" b="1" u="sng" dirty="0" smtClean="0">
                <a:latin typeface="Bookman Old Style" pitchFamily="18" charset="0"/>
              </a:rPr>
              <a:t>Different type of Editors</a:t>
            </a:r>
            <a:endParaRPr lang="en-US" sz="2400" dirty="0" smtClean="0">
              <a:latin typeface="Bookman Old Style" pitchFamily="18" charset="0"/>
            </a:endParaRPr>
          </a:p>
          <a:p>
            <a:endParaRPr lang="en-US" sz="2400" b="1" dirty="0" smtClean="0">
              <a:latin typeface="Bookman Old Style" pitchFamily="18" charset="0"/>
            </a:endParaRPr>
          </a:p>
          <a:p>
            <a:r>
              <a:rPr lang="en-US" sz="2400" b="1" dirty="0" smtClean="0">
                <a:latin typeface="Bookman Old Style" pitchFamily="18" charset="0"/>
              </a:rPr>
              <a:t>Project Editors:</a:t>
            </a:r>
            <a:endParaRPr lang="en-US" sz="2400" dirty="0" smtClean="0">
              <a:latin typeface="Bookman Old Style" pitchFamily="18" charset="0"/>
            </a:endParaRPr>
          </a:p>
          <a:p>
            <a:r>
              <a:rPr lang="en-US" sz="2400" dirty="0" smtClean="0">
                <a:latin typeface="Bookman Old Style" pitchFamily="18" charset="0"/>
              </a:rPr>
              <a:t>These editors read the entire document to identify any mistakes that the other editors may have missed.</a:t>
            </a:r>
          </a:p>
          <a:p>
            <a:r>
              <a:rPr lang="en-US" sz="2400" dirty="0" smtClean="0">
                <a:latin typeface="Bookman Old Style" pitchFamily="18" charset="0"/>
              </a:rPr>
              <a:t>They also check if the document completely satisfies the requirements specified for the document. The project editor has to check and sign-off the document before its final submission.</a:t>
            </a:r>
            <a:endParaRPr lang="en-US" sz="2400" dirty="0">
              <a:latin typeface="Bookman Old Styl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457200"/>
            <a:ext cx="7162800" cy="6247864"/>
          </a:xfrm>
          <a:prstGeom prst="rect">
            <a:avLst/>
          </a:prstGeom>
          <a:noFill/>
        </p:spPr>
        <p:txBody>
          <a:bodyPr wrap="square" rtlCol="0">
            <a:spAutoFit/>
          </a:bodyPr>
          <a:lstStyle/>
          <a:p>
            <a:r>
              <a:rPr lang="en-US" sz="2000" b="1" dirty="0">
                <a:latin typeface="Bookman Old Style" pitchFamily="18" charset="0"/>
              </a:rPr>
              <a:t>The Editing Process</a:t>
            </a:r>
            <a:endParaRPr lang="en-US" sz="2000" dirty="0">
              <a:latin typeface="Bookman Old Style" pitchFamily="18" charset="0"/>
            </a:endParaRPr>
          </a:p>
          <a:p>
            <a:r>
              <a:rPr lang="en-US" sz="2000" b="1" dirty="0">
                <a:latin typeface="Bookman Old Style" pitchFamily="18" charset="0"/>
              </a:rPr>
              <a:t> </a:t>
            </a:r>
            <a:endParaRPr lang="en-US" sz="2000" dirty="0">
              <a:latin typeface="Bookman Old Style" pitchFamily="18" charset="0"/>
            </a:endParaRPr>
          </a:p>
          <a:p>
            <a:r>
              <a:rPr lang="en-US" sz="2000" dirty="0">
                <a:latin typeface="Bookman Old Style" pitchFamily="18" charset="0"/>
              </a:rPr>
              <a:t>A good editor can take any piece of writing, and compress it to at least two thirds of its original </a:t>
            </a:r>
            <a:r>
              <a:rPr lang="en-US" sz="2000" dirty="0" smtClean="0">
                <a:latin typeface="Bookman Old Style" pitchFamily="18" charset="0"/>
              </a:rPr>
              <a:t>size without </a:t>
            </a:r>
            <a:r>
              <a:rPr lang="en-US" sz="2000" dirty="0">
                <a:latin typeface="Bookman Old Style" pitchFamily="18" charset="0"/>
              </a:rPr>
              <a:t>losing any meaning</a:t>
            </a:r>
            <a:r>
              <a:rPr lang="en-US" sz="2000" dirty="0" smtClean="0">
                <a:latin typeface="Bookman Old Style" pitchFamily="18" charset="0"/>
              </a:rPr>
              <a:t>. Editing </a:t>
            </a:r>
            <a:r>
              <a:rPr lang="en-US" sz="2000" dirty="0">
                <a:latin typeface="Bookman Old Style" pitchFamily="18" charset="0"/>
              </a:rPr>
              <a:t>is the process of making text shine. An editor is a word sculptor, starting with a block of text </a:t>
            </a:r>
            <a:r>
              <a:rPr lang="en-US" sz="2000" dirty="0" smtClean="0">
                <a:latin typeface="Bookman Old Style" pitchFamily="18" charset="0"/>
              </a:rPr>
              <a:t>and chiseling </a:t>
            </a:r>
            <a:r>
              <a:rPr lang="en-US" sz="2000" dirty="0">
                <a:latin typeface="Bookman Old Style" pitchFamily="18" charset="0"/>
              </a:rPr>
              <a:t>down to what he wants the public to see. Omit needless words, similes, and other minutiae, </a:t>
            </a:r>
            <a:r>
              <a:rPr lang="en-US" sz="2000" dirty="0" smtClean="0">
                <a:latin typeface="Bookman Old Style" pitchFamily="18" charset="0"/>
              </a:rPr>
              <a:t>to be </a:t>
            </a:r>
            <a:r>
              <a:rPr lang="en-US" sz="2000" dirty="0">
                <a:latin typeface="Bookman Old Style" pitchFamily="18" charset="0"/>
              </a:rPr>
              <a:t>left with verbal gold</a:t>
            </a:r>
            <a:r>
              <a:rPr lang="en-US" sz="2000" dirty="0" smtClean="0">
                <a:latin typeface="Bookman Old Style" pitchFamily="18" charset="0"/>
              </a:rPr>
              <a:t>. Producing </a:t>
            </a:r>
            <a:r>
              <a:rPr lang="en-US" sz="2000" dirty="0">
                <a:latin typeface="Bookman Old Style" pitchFamily="18" charset="0"/>
              </a:rPr>
              <a:t>a clean, error-free final draft isn't easy. Even the most carefully edited </a:t>
            </a:r>
            <a:r>
              <a:rPr lang="en-US" sz="2000" dirty="0" smtClean="0">
                <a:latin typeface="Bookman Old Style" pitchFamily="18" charset="0"/>
              </a:rPr>
              <a:t>professional publications </a:t>
            </a:r>
            <a:r>
              <a:rPr lang="en-US" sz="2000" dirty="0">
                <a:latin typeface="Bookman Old Style" pitchFamily="18" charset="0"/>
              </a:rPr>
              <a:t>contain occasional typos. Most readers understand this and aren't bothered by </a:t>
            </a:r>
            <a:r>
              <a:rPr lang="en-US" sz="2000" dirty="0" smtClean="0">
                <a:latin typeface="Bookman Old Style" pitchFamily="18" charset="0"/>
              </a:rPr>
              <a:t>such infrequent </a:t>
            </a:r>
            <a:r>
              <a:rPr lang="en-US" sz="2000" dirty="0">
                <a:latin typeface="Bookman Old Style" pitchFamily="18" charset="0"/>
              </a:rPr>
              <a:t>problems. Yet when errors occur often, they undermine the writer's authority and </a:t>
            </a:r>
            <a:r>
              <a:rPr lang="en-US" sz="2000" dirty="0" smtClean="0">
                <a:latin typeface="Bookman Old Style" pitchFamily="18" charset="0"/>
              </a:rPr>
              <a:t>disrupt communication. To </a:t>
            </a:r>
            <a:r>
              <a:rPr lang="en-US" sz="2000" dirty="0">
                <a:latin typeface="Bookman Old Style" pitchFamily="18" charset="0"/>
              </a:rPr>
              <a:t>edit well, it helps to know the basics of grammar and mechanics, but equally important are </a:t>
            </a:r>
            <a:r>
              <a:rPr lang="en-US" sz="2000" dirty="0" smtClean="0">
                <a:latin typeface="Bookman Old Style" pitchFamily="18" charset="0"/>
              </a:rPr>
              <a:t>good editing </a:t>
            </a:r>
            <a:r>
              <a:rPr lang="en-US" sz="2000" dirty="0">
                <a:latin typeface="Bookman Old Style" pitchFamily="18" charset="0"/>
              </a:rPr>
              <a:t>habits. To be a strong editor, you'll need to be patient and attentive to detail. Try using </a:t>
            </a:r>
            <a:r>
              <a:rPr lang="en-US" sz="2000" dirty="0" smtClean="0">
                <a:latin typeface="Bookman Old Style" pitchFamily="18" charset="0"/>
              </a:rPr>
              <a:t>the suggestions </a:t>
            </a:r>
            <a:r>
              <a:rPr lang="en-US" sz="2000" dirty="0">
                <a:latin typeface="Bookman Old Style" pitchFamily="18" charset="0"/>
              </a:rPr>
              <a:t>below to develop good editing habits</a:t>
            </a:r>
            <a:r>
              <a:rPr lang="en-US" sz="2000" dirty="0" smtClean="0">
                <a:latin typeface="Bookman Old Style" pitchFamily="18" charset="0"/>
              </a:rPr>
              <a:t>.</a:t>
            </a:r>
            <a:endParaRPr lang="en-US" sz="2000" dirty="0">
              <a:latin typeface="Bookman Old Style"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685800"/>
            <a:ext cx="7315200" cy="4985980"/>
          </a:xfrm>
          <a:prstGeom prst="rect">
            <a:avLst/>
          </a:prstGeom>
          <a:noFill/>
        </p:spPr>
        <p:txBody>
          <a:bodyPr wrap="square" rtlCol="0">
            <a:spAutoFit/>
          </a:bodyPr>
          <a:lstStyle/>
          <a:p>
            <a:r>
              <a:rPr lang="en-US" sz="2000" b="1" dirty="0" smtClean="0">
                <a:latin typeface="Bookman Old Style" pitchFamily="18" charset="0"/>
              </a:rPr>
              <a:t>Know what you're looking for</a:t>
            </a:r>
            <a:endParaRPr lang="en-US" sz="2000" dirty="0" smtClean="0">
              <a:latin typeface="Bookman Old Style" pitchFamily="18" charset="0"/>
            </a:endParaRPr>
          </a:p>
          <a:p>
            <a:r>
              <a:rPr lang="en-US" sz="2000" b="1" dirty="0" smtClean="0">
                <a:latin typeface="Bookman Old Style" pitchFamily="18" charset="0"/>
              </a:rPr>
              <a:t> </a:t>
            </a:r>
            <a:endParaRPr lang="en-US" sz="2000" dirty="0" smtClean="0">
              <a:latin typeface="Bookman Old Style" pitchFamily="18" charset="0"/>
            </a:endParaRPr>
          </a:p>
          <a:p>
            <a:r>
              <a:rPr lang="en-US" sz="2000" dirty="0" smtClean="0">
                <a:latin typeface="Bookman Old Style" pitchFamily="18" charset="0"/>
              </a:rPr>
              <a:t>What types of errors do you tend to make most often? Do you have problems with Subject/Verb Agreement or with Tense Shifts? Look for patterns in your errors and focus on eliminating the more</a:t>
            </a:r>
          </a:p>
          <a:p>
            <a:r>
              <a:rPr lang="en-US" sz="2000" dirty="0" smtClean="0">
                <a:latin typeface="Bookman Old Style" pitchFamily="18" charset="0"/>
              </a:rPr>
              <a:t>serious and higher frequency errors first. Then check for less obvious problems.</a:t>
            </a:r>
          </a:p>
          <a:p>
            <a:r>
              <a:rPr lang="en-US" sz="2000" dirty="0" smtClean="0">
                <a:latin typeface="Bookman Old Style" pitchFamily="18" charset="0"/>
              </a:rPr>
              <a:t> </a:t>
            </a:r>
          </a:p>
          <a:p>
            <a:r>
              <a:rPr lang="en-US" sz="2000" b="1" dirty="0" smtClean="0">
                <a:latin typeface="Bookman Old Style" pitchFamily="18" charset="0"/>
              </a:rPr>
              <a:t>Edit printed copy</a:t>
            </a:r>
            <a:endParaRPr lang="en-US" sz="2000" dirty="0" smtClean="0">
              <a:latin typeface="Bookman Old Style" pitchFamily="18" charset="0"/>
            </a:endParaRPr>
          </a:p>
          <a:p>
            <a:r>
              <a:rPr lang="en-US" sz="2000" b="1" dirty="0" smtClean="0">
                <a:latin typeface="Bookman Old Style" pitchFamily="18" charset="0"/>
              </a:rPr>
              <a:t> </a:t>
            </a:r>
            <a:endParaRPr lang="en-US" sz="2000" dirty="0" smtClean="0">
              <a:latin typeface="Bookman Old Style" pitchFamily="18" charset="0"/>
            </a:endParaRPr>
          </a:p>
          <a:p>
            <a:r>
              <a:rPr lang="en-US" sz="2000" dirty="0" smtClean="0">
                <a:latin typeface="Bookman Old Style" pitchFamily="18" charset="0"/>
              </a:rPr>
              <a:t>If you're writing at the computer, check your work over quickly on the screen and run a spell-check. Then print out a draft to go over carefully, looking for anything you may have missed.</a:t>
            </a:r>
          </a:p>
          <a:p>
            <a:r>
              <a:rPr lang="en-US" sz="2000" dirty="0" smtClean="0">
                <a:latin typeface="Bookman Old Style" pitchFamily="18"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228</Words>
  <Application>Microsoft Office PowerPoint</Application>
  <PresentationFormat>On-screen Show (4:3)</PresentationFormat>
  <Paragraphs>58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Areas of  Editing &amp; Process</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Magazine Editing Cont…</dc:title>
  <dc:creator>Lenovo</dc:creator>
  <cp:lastModifiedBy>Lenovo</cp:lastModifiedBy>
  <cp:revision>2</cp:revision>
  <dcterms:created xsi:type="dcterms:W3CDTF">2020-11-23T07:45:05Z</dcterms:created>
  <dcterms:modified xsi:type="dcterms:W3CDTF">2020-11-23T08:04:42Z</dcterms:modified>
</cp:coreProperties>
</file>